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1115D-2444-4B78-8E8B-E8CA77DE0ED4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0CBF4-B918-462C-A7E8-1C2D07BB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6572355-22FC-44D5-916A-7FA5CB1767C4}" type="datetime1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151-12B9-46FF-9CA0-979269CDF218}" type="datetime1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D736-E6EC-4D7D-9705-74AFDD3AA2F8}" type="datetime1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4407-3AC1-4F12-8742-845B0D8C9790}" type="datetime1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5D54-349B-4662-885E-A65258B7A374}" type="datetime1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BE2-26C7-40E0-9EC6-2F2DF133E5E5}" type="datetime1">
              <a:rPr lang="en-US" smtClean="0"/>
              <a:t>24-Apr-20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362-AAE3-4DAE-989B-439F0ECDC5D9}" type="datetime1">
              <a:rPr lang="en-US" smtClean="0"/>
              <a:t>24-Apr-20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AAFA-3BFC-4F01-8FC1-89B2E9F732D7}" type="datetime1">
              <a:rPr lang="en-US" smtClean="0"/>
              <a:t>24-Apr-20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190A-0950-429D-A6F8-70AFA3FA9C3E}" type="datetime1">
              <a:rPr lang="en-US" smtClean="0"/>
              <a:t>24-Apr-20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3043A08-CA67-4E1F-A693-C4C4DAF9016D}" type="datetime1">
              <a:rPr lang="en-US" smtClean="0"/>
              <a:t>24-Apr-20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CED47B5-2DBF-4D7D-96AA-3B8D6DBE4D3A}" type="datetime1">
              <a:rPr lang="en-US" smtClean="0"/>
              <a:t>24-Apr-20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2FB7444-47C1-4E97-816D-AF97337BBCA1}" type="datetime1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A80F4B3-F965-4910-9128-E27B7E1E37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587999" cy="1405465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Дељење </a:t>
            </a:r>
            <a:r>
              <a:rPr lang="sr-Cyrl-RS" dirty="0" smtClean="0"/>
              <a:t>разломака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Cyrl-RS" dirty="0" smtClean="0"/>
              <a:t>обрада</a:t>
            </a:r>
            <a:endParaRPr lang="en-US" dirty="0"/>
          </a:p>
        </p:txBody>
      </p:sp>
      <p:sp>
        <p:nvSpPr>
          <p:cNvPr id="5" name="Plus 4"/>
          <p:cNvSpPr/>
          <p:nvPr/>
        </p:nvSpPr>
        <p:spPr>
          <a:xfrm>
            <a:off x="1295400" y="4267200"/>
            <a:ext cx="1371600" cy="1143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Not Equal 5"/>
          <p:cNvSpPr/>
          <p:nvPr/>
        </p:nvSpPr>
        <p:spPr>
          <a:xfrm>
            <a:off x="6477000" y="3657600"/>
            <a:ext cx="1371600" cy="7620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vision 6"/>
          <p:cNvSpPr/>
          <p:nvPr/>
        </p:nvSpPr>
        <p:spPr>
          <a:xfrm>
            <a:off x="5029200" y="4897582"/>
            <a:ext cx="1828800" cy="7620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657600" y="3657600"/>
            <a:ext cx="1219200" cy="990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1</a:t>
            </a:fld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1828800" y="381000"/>
            <a:ext cx="18288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7197436" y="1524000"/>
            <a:ext cx="1371600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5800" y="914400"/>
            <a:ext cx="1143000" cy="1219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2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24</a:t>
            </a:r>
            <a:r>
              <a:rPr lang="sr-Cyrl-RS" dirty="0" smtClean="0"/>
              <a:t>.04    </a:t>
            </a:r>
            <a:r>
              <a:rPr lang="sr-Cyrl-RS" dirty="0" smtClean="0"/>
              <a:t>Математика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609600"/>
                <a:ext cx="7391400" cy="5410200"/>
              </a:xfrm>
            </p:spPr>
            <p:txBody>
              <a:bodyPr/>
              <a:lstStyle/>
              <a:p>
                <a:r>
                  <a:rPr lang="sr-Cyrl-RS" dirty="0" smtClean="0"/>
                  <a:t>Број делимо са разломком тако што га помножимо са реципрочном вредности разломка. Али шта је </a:t>
                </a:r>
                <a:r>
                  <a:rPr lang="sr-Cyrl-RS" b="1" dirty="0" smtClean="0"/>
                  <a:t>реципрочна вредност</a:t>
                </a:r>
                <a:r>
                  <a:rPr lang="sr-Cyrl-RS" dirty="0" smtClean="0"/>
                  <a:t>?</a:t>
                </a:r>
              </a:p>
              <a:p>
                <a:endParaRPr lang="sr-Cyrl-RS" dirty="0"/>
              </a:p>
              <a:p>
                <a:r>
                  <a:rPr lang="sr-Cyrl-RS" dirty="0" smtClean="0">
                    <a:solidFill>
                      <a:srgbClr val="0070C0"/>
                    </a:solidFill>
                  </a:rPr>
                  <a:t>Реципрочна вредност природног броја </a:t>
                </a:r>
                <a:r>
                  <a:rPr lang="sr-Latn-RS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sr-Cyrl-RS" dirty="0" smtClean="0">
                    <a:solidFill>
                      <a:srgbClr val="0070C0"/>
                    </a:solidFill>
                  </a:rPr>
                  <a:t>јесте разломак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Latn-R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sr-Latn-RS" dirty="0" smtClean="0">
                    <a:solidFill>
                      <a:srgbClr val="0070C0"/>
                    </a:solidFill>
                  </a:rPr>
                  <a:t>,</a:t>
                </a:r>
                <a:r>
                  <a:rPr lang="sr-Cyrl-RS" dirty="0" smtClean="0">
                    <a:solidFill>
                      <a:srgbClr val="0070C0"/>
                    </a:solidFill>
                  </a:rPr>
                  <a:t> јер</a:t>
                </a:r>
                <a:r>
                  <a:rPr lang="sr-Latn-RS" dirty="0" smtClean="0">
                    <a:solidFill>
                      <a:srgbClr val="0070C0"/>
                    </a:solidFill>
                  </a:rPr>
                  <a:t> n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r-Latn-R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sr-Latn-RS" dirty="0" smtClean="0">
                    <a:solidFill>
                      <a:srgbClr val="0070C0"/>
                    </a:solidFill>
                  </a:rPr>
                  <a:t> </a:t>
                </a:r>
                <a:r>
                  <a:rPr lang="sr-Cyrl-RS" dirty="0" smtClean="0">
                    <a:solidFill>
                      <a:srgbClr val="0070C0"/>
                    </a:solidFill>
                  </a:rPr>
                  <a:t>= 1.  Реципрочна вредност разломка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Latn-R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sr-Latn-R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sr-Latn-RS" dirty="0" smtClean="0">
                    <a:solidFill>
                      <a:srgbClr val="0070C0"/>
                    </a:solidFill>
                  </a:rPr>
                  <a:t> (a≠0, b≠</a:t>
                </a:r>
                <a:r>
                  <a:rPr lang="sr-Latn-RS" dirty="0">
                    <a:solidFill>
                      <a:srgbClr val="0070C0"/>
                    </a:solidFill>
                  </a:rPr>
                  <a:t>0</a:t>
                </a:r>
                <a:r>
                  <a:rPr lang="sr-Latn-RS" dirty="0" smtClean="0">
                    <a:solidFill>
                      <a:srgbClr val="0070C0"/>
                    </a:solidFill>
                  </a:rPr>
                  <a:t>) </a:t>
                </a:r>
                <a:r>
                  <a:rPr lang="sr-Cyrl-RS" dirty="0" smtClean="0">
                    <a:solidFill>
                      <a:srgbClr val="0070C0"/>
                    </a:solidFill>
                  </a:rPr>
                  <a:t>јесте разломак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Latn-R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sr-Cyrl-RS" dirty="0" smtClean="0">
                    <a:solidFill>
                      <a:srgbClr val="0070C0"/>
                    </a:solidFill>
                  </a:rPr>
                  <a:t>јер је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Latn-R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sr-Latn-R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sr-Cyrl-RS" b="0" i="0" smtClean="0">
                        <a:solidFill>
                          <a:srgbClr val="0070C0"/>
                        </a:solidFill>
                        <a:latin typeface="Cambria Math"/>
                      </a:rPr>
                      <m:t> ∗ </m:t>
                    </m:r>
                    <m:f>
                      <m:fPr>
                        <m:ctrlPr>
                          <a:rPr lang="sr-Cyrl-R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Latn-R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sr-Cyrl-RS" dirty="0" smtClean="0">
                    <a:solidFill>
                      <a:srgbClr val="0070C0"/>
                    </a:solidFill>
                  </a:rPr>
                  <a:t> = 1.</a:t>
                </a:r>
              </a:p>
              <a:p>
                <a:endParaRPr lang="sr-Cyrl-R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609600"/>
                <a:ext cx="7391400" cy="5410200"/>
              </a:xfrm>
              <a:blipFill rotWithShape="1">
                <a:blip r:embed="rId2"/>
                <a:stretch>
                  <a:fillRect l="-824" t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86200"/>
            <a:ext cx="4114799" cy="2110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555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09600"/>
            <a:ext cx="4724400" cy="55671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8200" y="990600"/>
                <a:ext cx="2514600" cy="4347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b="1" dirty="0" smtClean="0"/>
                  <a:t>Пример1:</a:t>
                </a:r>
              </a:p>
              <a:p>
                <a:endParaRPr lang="sr-Cyrl-RS" b="1" dirty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sr-Cyrl-RS" b="1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sr-Cyrl-RS" b="1" dirty="0" smtClean="0"/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sr-Cyrl-RS" b="1" i="1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sr-Cyrl-RS" b="1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sr-Cyrl-RS" b="1" dirty="0" smtClean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𝟒𝟓</m:t>
                        </m:r>
                      </m:den>
                    </m:f>
                  </m:oMath>
                </a14:m>
                <a:endParaRPr lang="sr-Cyrl-RS" b="1" dirty="0" smtClean="0"/>
              </a:p>
              <a:p>
                <a:pPr marL="342900" indent="-342900">
                  <a:buAutoNum type="arabicParenR"/>
                </a:pPr>
                <a:endParaRPr lang="sr-Cyrl-RS" b="1" dirty="0" smtClean="0"/>
              </a:p>
              <a:p>
                <a:pPr marL="342900" indent="-342900">
                  <a:buAutoNum type="arabicParenR"/>
                </a:pPr>
                <a:endParaRPr lang="sr-Cyrl-RS" b="1" dirty="0"/>
              </a:p>
              <a:p>
                <a:pPr marL="342900" indent="-342900">
                  <a:buAutoNum type="arabicParenR"/>
                </a:pPr>
                <a:endParaRPr lang="sr-Cyrl-RS" b="1" dirty="0"/>
              </a:p>
              <a:p>
                <a:pPr marL="342900" indent="-342900">
                  <a:buFontTx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sr-Cyrl-RS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sr-Cyrl-RS" b="1" dirty="0"/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sr-Cyrl-RS" b="1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sr-Cyrl-RS" b="1" dirty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sr-Cyrl-RS" b="1" dirty="0" smtClean="0"/>
              </a:p>
              <a:p>
                <a:pPr marL="342900" indent="-342900">
                  <a:buFontTx/>
                  <a:buAutoNum type="arabicParenR"/>
                </a:pPr>
                <a:endParaRPr lang="sr-Cyrl-RS" b="1" dirty="0"/>
              </a:p>
              <a:p>
                <a:pPr marL="342900" indent="-342900">
                  <a:buFontTx/>
                  <a:buAutoNum type="arabicParenR"/>
                </a:pPr>
                <a:endParaRPr lang="sr-Cyrl-RS" b="1" dirty="0" smtClean="0"/>
              </a:p>
              <a:p>
                <a:pPr marL="342900" indent="-342900">
                  <a:buFontTx/>
                  <a:buAutoNum type="arabicParenR"/>
                </a:pPr>
                <a:endParaRPr lang="sr-Cyrl-RS" b="1" dirty="0"/>
              </a:p>
              <a:p>
                <a:pPr marL="342900" indent="-342900">
                  <a:buFontTx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sr-Cyrl-RS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sr-Cyrl-RS" b="1" dirty="0"/>
                  <a:t>  = </a:t>
                </a:r>
                <a:r>
                  <a:rPr lang="sr-Cyrl-R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sr-Cyrl-RS" b="1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b="1" dirty="0"/>
                  <a:t> </a:t>
                </a:r>
                <a:r>
                  <a:rPr lang="sr-Cyrl-RS" b="1" dirty="0" smtClean="0"/>
                  <a:t> </a:t>
                </a:r>
                <a:r>
                  <a:rPr lang="sr-Cyrl-RS" b="1" dirty="0"/>
                  <a:t>=</a:t>
                </a:r>
                <a:r>
                  <a:rPr lang="sr-Cyrl-R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1" i="1" smtClean="0">
                            <a:latin typeface="Cambria Math"/>
                          </a:rPr>
                          <m:t>𝟑𝟓</m:t>
                        </m:r>
                      </m:num>
                      <m:den>
                        <m:r>
                          <a:rPr lang="sr-Cyrl-RS" b="1" i="1" smtClean="0"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endParaRPr lang="sr-Cyrl-RS" b="1" dirty="0"/>
              </a:p>
              <a:p>
                <a:pPr marL="342900" indent="-342900">
                  <a:buFontTx/>
                  <a:buAutoNum type="arabicParenR"/>
                </a:pPr>
                <a:endParaRPr lang="sr-Cyrl-RS" b="1" dirty="0"/>
              </a:p>
              <a:p>
                <a:pPr marL="342900" indent="-342900">
                  <a:buAutoNum type="arabicParenR"/>
                </a:pPr>
                <a:endParaRPr lang="sr-Cyrl-RS" b="1" dirty="0" smtClean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90600"/>
                <a:ext cx="2514600" cy="4347922"/>
              </a:xfrm>
              <a:prstGeom prst="rect">
                <a:avLst/>
              </a:prstGeom>
              <a:blipFill rotWithShape="1">
                <a:blip r:embed="rId3"/>
                <a:stretch>
                  <a:fillRect l="-2184" t="-701" r="-2184" b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2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96567"/>
            <a:ext cx="6553200" cy="536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6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086600" cy="5257800"/>
          </a:xfrm>
        </p:spPr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Разломачка црта представља симбол, за дељење, па количник два разломка можемо записати у облику такозваног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двојног разломака.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endParaRPr lang="sr-Cyrl-RS" dirty="0">
              <a:solidFill>
                <a:srgbClr val="FF0000"/>
              </a:solidFill>
            </a:endParaRPr>
          </a:p>
          <a:p>
            <a:r>
              <a:rPr lang="sr-Cyrl-RS" dirty="0" smtClean="0">
                <a:solidFill>
                  <a:srgbClr val="FF0000"/>
                </a:solidFill>
              </a:rPr>
              <a:t>Бројилац дељеника и именилац делиоца су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спољашњи чланови </a:t>
            </a:r>
            <a:r>
              <a:rPr lang="sr-Cyrl-RS" dirty="0" smtClean="0">
                <a:solidFill>
                  <a:srgbClr val="FF0000"/>
                </a:solidFill>
              </a:rPr>
              <a:t>двојног разломка, а именилац дељеника и бројилац делиоца су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унутрашњи чланови.</a:t>
            </a:r>
          </a:p>
          <a:p>
            <a:endParaRPr lang="sr-Cyrl-R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86225"/>
            <a:ext cx="3476625" cy="131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114800"/>
            <a:ext cx="3552825" cy="128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738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162800" cy="5257800"/>
          </a:xfrm>
        </p:spPr>
        <p:txBody>
          <a:bodyPr/>
          <a:lstStyle/>
          <a:p>
            <a:pPr algn="ctr">
              <a:buNone/>
            </a:pPr>
            <a:r>
              <a:rPr lang="sr-Cyrl-RS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*Домаћи задатак</a:t>
            </a:r>
            <a:r>
              <a:rPr lang="sr-Cyrl-R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sr-Latn-RS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sr-Latn-R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sr-Cyrl-R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endParaRPr lang="sr-Cyrl-RS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RS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endParaRPr lang="sr-Cyrl-RS" b="1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2514600"/>
            <a:ext cx="6107113" cy="51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29" y="3877107"/>
            <a:ext cx="66405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1199284"/>
            <a:ext cx="6459537" cy="51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0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19125"/>
            <a:ext cx="7162800" cy="5105400"/>
          </a:xfrm>
        </p:spPr>
        <p:txBody>
          <a:bodyPr/>
          <a:lstStyle/>
          <a:p>
            <a:pPr marL="0" indent="0">
              <a:buNone/>
            </a:pPr>
            <a:r>
              <a:rPr lang="sr-Latn-R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endParaRPr lang="sr-Cyrl-RS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762000"/>
            <a:ext cx="4876800" cy="39052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5524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105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00B050"/>
                </a:solidFill>
              </a:rPr>
              <a:t>5)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0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67818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Драги петаци,</a:t>
            </a:r>
          </a:p>
          <a:p>
            <a:pPr>
              <a:buNone/>
            </a:pPr>
            <a:endParaRPr lang="sr-Cyrl-R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Задатке радите у својим свескама, поступно,</a:t>
            </a:r>
          </a:p>
          <a:p>
            <a:pPr>
              <a:buNone/>
            </a:pPr>
            <a:r>
              <a:rPr lang="sr-Cyrl-R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прегледно и читко.</a:t>
            </a:r>
            <a:endParaRPr lang="sr-Latn-R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sr-Cyrl-R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Домаћи задатак можете слати </a:t>
            </a:r>
            <a:r>
              <a:rPr lang="sr-Cyrl-R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sr-Latn-R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sr-Latn-R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Cyrl-R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четвртка – 30.04.2020. (до 13</a:t>
            </a:r>
            <a:r>
              <a:rPr lang="sr-Latn-R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r-Cyrl-R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sr-Latn-R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СРЕЋАН  РАД И  ПРИЈАТАН ВИКЕНД</a:t>
            </a:r>
          </a:p>
          <a:p>
            <a:pPr>
              <a:buNone/>
            </a:pPr>
            <a:r>
              <a:rPr lang="sr-Cyrl-R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ЖЕЛЕ   ВАМ  НАСТАВНИЦЕ</a:t>
            </a:r>
          </a:p>
          <a:p>
            <a:pPr>
              <a:buNone/>
            </a:pPr>
            <a:r>
              <a:rPr lang="sr-Cyrl-R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ЈОВАНА  И   </a:t>
            </a:r>
            <a:r>
              <a:rPr lang="sr-Cyrl-R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МАРИЈА   </a:t>
            </a:r>
            <a:r>
              <a:rPr lang="sr-Cyrl-R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;)</a:t>
            </a:r>
            <a:endParaRPr lang="sr-Cyrl-R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24.04    Математика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F4B3-F965-4910-9128-E27B7E1E37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125</TotalTime>
  <Words>303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Дељење разломака обрада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Дељење децималних бројева утврђивање</dc:title>
  <dc:creator>Admin</dc:creator>
  <cp:lastModifiedBy>Admin</cp:lastModifiedBy>
  <cp:revision>14</cp:revision>
  <dcterms:created xsi:type="dcterms:W3CDTF">2020-04-16T07:37:54Z</dcterms:created>
  <dcterms:modified xsi:type="dcterms:W3CDTF">2020-04-24T09:22:47Z</dcterms:modified>
</cp:coreProperties>
</file>